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2"/>
  </p:notesMasterIdLst>
  <p:handoutMasterIdLst>
    <p:handoutMasterId r:id="rId33"/>
  </p:handoutMasterIdLst>
  <p:sldIdLst>
    <p:sldId id="264" r:id="rId2"/>
    <p:sldId id="323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7" r:id="rId13"/>
    <p:sldId id="333" r:id="rId14"/>
    <p:sldId id="334" r:id="rId15"/>
    <p:sldId id="335" r:id="rId16"/>
    <p:sldId id="339" r:id="rId17"/>
    <p:sldId id="340" r:id="rId18"/>
    <p:sldId id="347" r:id="rId19"/>
    <p:sldId id="341" r:id="rId20"/>
    <p:sldId id="342" r:id="rId21"/>
    <p:sldId id="345" r:id="rId22"/>
    <p:sldId id="343" r:id="rId23"/>
    <p:sldId id="346" r:id="rId24"/>
    <p:sldId id="351" r:id="rId25"/>
    <p:sldId id="349" r:id="rId26"/>
    <p:sldId id="350" r:id="rId27"/>
    <p:sldId id="354" r:id="rId28"/>
    <p:sldId id="352" r:id="rId29"/>
    <p:sldId id="348" r:id="rId30"/>
    <p:sldId id="353" r:id="rId31"/>
  </p:sldIdLst>
  <p:sldSz cx="9144000" cy="6858000" type="screen4x3"/>
  <p:notesSz cx="6648450" cy="978217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590" autoAdjust="0"/>
  </p:normalViewPr>
  <p:slideViewPr>
    <p:cSldViewPr>
      <p:cViewPr varScale="1">
        <p:scale>
          <a:sx n="81" d="100"/>
          <a:sy n="81" d="100"/>
        </p:scale>
        <p:origin x="149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18"/>
    </p:cViewPr>
  </p:sorterViewPr>
  <p:notesViewPr>
    <p:cSldViewPr>
      <p:cViewPr>
        <p:scale>
          <a:sx n="100" d="100"/>
          <a:sy n="100" d="100"/>
        </p:scale>
        <p:origin x="-924" y="2430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000">
                <a:latin typeface="Arial" charset="0"/>
              </a:defRPr>
            </a:lvl1pPr>
          </a:lstStyle>
          <a:p>
            <a:pPr>
              <a:defRPr/>
            </a:pPr>
            <a:fld id="{05A6847E-ECD8-4888-9A6C-CBE85B378C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39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6300" y="733425"/>
            <a:ext cx="4895850" cy="3670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9413" y="4646613"/>
            <a:ext cx="585152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245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1189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1671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3209"/>
            <a:ext cx="7829947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504056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1034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9275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6881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642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2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5589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1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5494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762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fr-FR" altLang="fr-FR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934200" y="655320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dirty="0"/>
              <a:t>Page </a:t>
            </a:r>
            <a:fld id="{E218E9B1-FD08-4C80-902E-210BA2967D0D}" type="slidenum">
              <a:rPr lang="fr-FR" sz="1200" smtClean="0"/>
              <a:pPr>
                <a:spcBef>
                  <a:spcPct val="50000"/>
                </a:spcBef>
                <a:defRPr/>
              </a:pPr>
              <a:t>‹N°›</a:t>
            </a:fld>
            <a:endParaRPr lang="fr-FR" dirty="0">
              <a:latin typeface="Times New Roman" pitchFamily="18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2209800" y="6553200"/>
            <a:ext cx="472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600" dirty="0"/>
              <a:t>Python</a:t>
            </a:r>
            <a:endParaRPr lang="fr-FR" dirty="0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792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 du masque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96975"/>
            <a:ext cx="8766175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652145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/>
              <a:t>© Cyril Vincent Conseil</a:t>
            </a:r>
            <a:endParaRPr lang="fr-FR">
              <a:latin typeface="Times New Roman" pitchFamily="18" charset="0"/>
            </a:endParaRPr>
          </a:p>
        </p:txBody>
      </p:sp>
      <p:pic>
        <p:nvPicPr>
          <p:cNvPr id="1032" name="Picture 8" descr="cartevisit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onotype Sort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Chapitre 10</a:t>
            </a:r>
          </a:p>
          <a:p>
            <a:pPr eaLnBrk="1" hangingPunct="1"/>
            <a:r>
              <a:rPr lang="fr-FR" altLang="fr-FR" dirty="0"/>
              <a:t>CNN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5023445"/>
            <a:ext cx="6715125" cy="12858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107495" y="2132856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Data Science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646271"/>
            <a:ext cx="2590800" cy="1809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2d et </a:t>
            </a:r>
            <a:r>
              <a:rPr lang="fr-FR" dirty="0" err="1"/>
              <a:t>Hyperparamètres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défini la taille de la fenêtre et le pas</a:t>
            </a:r>
          </a:p>
          <a:p>
            <a:pPr lvl="1"/>
            <a:r>
              <a:rPr lang="fr-FR" dirty="0" err="1"/>
              <a:t>Hyperparamètres</a:t>
            </a:r>
            <a:endParaRPr lang="fr-FR" dirty="0"/>
          </a:p>
          <a:p>
            <a:pPr lvl="1"/>
            <a:r>
              <a:rPr lang="fr-FR" dirty="0"/>
              <a:t>La taille de la fenêtre, généralement 2x2</a:t>
            </a:r>
          </a:p>
          <a:p>
            <a:pPr lvl="1"/>
            <a:r>
              <a:rPr lang="fr-FR" dirty="0"/>
              <a:t>Puis son pas (</a:t>
            </a:r>
            <a:r>
              <a:rPr lang="fr-FR" dirty="0" err="1"/>
              <a:t>stride</a:t>
            </a:r>
            <a:r>
              <a:rPr lang="fr-FR" dirty="0"/>
              <a:t>) généralement 1</a:t>
            </a:r>
          </a:p>
          <a:p>
            <a:r>
              <a:rPr lang="fr-FR" dirty="0"/>
              <a:t>Dans cet exemple</a:t>
            </a:r>
          </a:p>
          <a:p>
            <a:pPr lvl="1"/>
            <a:r>
              <a:rPr lang="fr-FR" dirty="0"/>
              <a:t>Matrice input 7x7</a:t>
            </a:r>
          </a:p>
          <a:p>
            <a:pPr lvl="1"/>
            <a:r>
              <a:rPr lang="fr-FR" dirty="0"/>
              <a:t>Fenêtre 3x3</a:t>
            </a:r>
          </a:p>
          <a:p>
            <a:pPr lvl="1"/>
            <a:r>
              <a:rPr lang="fr-FR" dirty="0" err="1"/>
              <a:t>Stride</a:t>
            </a:r>
            <a:r>
              <a:rPr lang="fr-FR" dirty="0"/>
              <a:t> 1</a:t>
            </a:r>
          </a:p>
          <a:p>
            <a:pPr lvl="1"/>
            <a:r>
              <a:rPr lang="fr-FR" dirty="0"/>
              <a:t>Donne output 5x5</a:t>
            </a:r>
          </a:p>
          <a:p>
            <a:r>
              <a:rPr lang="fr-FR" dirty="0"/>
              <a:t>Exemple avec une fenêtre 3x3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288779"/>
            <a:ext cx="3981747" cy="17206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08" y="5009381"/>
            <a:ext cx="3683083" cy="170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02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</a:t>
            </a:r>
            <a:r>
              <a:rPr lang="fr-FR" dirty="0" err="1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model.add</a:t>
            </a:r>
            <a:r>
              <a:rPr lang="fr-FR" dirty="0"/>
              <a:t>(keras.layers.Conv2D(64, (3, 3)))</a:t>
            </a:r>
          </a:p>
          <a:p>
            <a:pPr lvl="1"/>
            <a:r>
              <a:rPr lang="fr-FR" dirty="0"/>
              <a:t>Génère 64 fenêtres 3x3</a:t>
            </a:r>
          </a:p>
          <a:p>
            <a:r>
              <a:rPr lang="fr-FR" dirty="0" err="1"/>
              <a:t>Padding</a:t>
            </a:r>
            <a:r>
              <a:rPr lang="fr-FR" dirty="0"/>
              <a:t> = ‘</a:t>
            </a:r>
            <a:r>
              <a:rPr lang="fr-FR" dirty="0" err="1"/>
              <a:t>same</a:t>
            </a:r>
            <a:r>
              <a:rPr lang="fr-FR" dirty="0"/>
              <a:t>’</a:t>
            </a:r>
          </a:p>
          <a:p>
            <a:pPr lvl="1"/>
            <a:r>
              <a:rPr lang="fr-FR" dirty="0"/>
              <a:t>Permet de ne pas réduire la taille de la matrice résultat</a:t>
            </a:r>
          </a:p>
          <a:p>
            <a:pPr lvl="1"/>
            <a:r>
              <a:rPr lang="fr-FR" dirty="0"/>
              <a:t>Identique au layer </a:t>
            </a:r>
            <a:r>
              <a:rPr lang="fr-FR" dirty="0" err="1"/>
              <a:t>ZeroPadding</a:t>
            </a:r>
            <a:endParaRPr lang="fr-FR" dirty="0"/>
          </a:p>
          <a:p>
            <a:r>
              <a:rPr lang="fr-FR" dirty="0"/>
              <a:t>ZeroPadding2d permet d'effectuer une convolution sans abaisser la taille de la matrice</a:t>
            </a:r>
          </a:p>
          <a:p>
            <a:pPr lvl="1"/>
            <a:r>
              <a:rPr lang="fr-FR" dirty="0"/>
              <a:t>Ajouter des zéros autour de la matrice source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7550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Conv1d, Conv2d, Conv3d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Keras</a:t>
            </a:r>
            <a:r>
              <a:rPr lang="fr-FR" dirty="0"/>
              <a:t> possède plusieurs implémentations de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convolutifs</a:t>
            </a:r>
            <a:endParaRPr lang="fr-FR" dirty="0"/>
          </a:p>
          <a:p>
            <a:r>
              <a:rPr lang="fr-FR" dirty="0"/>
              <a:t>Par exemple Conv2d applique une convolution sur une matrice</a:t>
            </a:r>
          </a:p>
          <a:p>
            <a:pPr lvl="1"/>
            <a:r>
              <a:rPr lang="fr-FR" dirty="0"/>
              <a:t>Conv2D(32, (3, 3), (1,1))</a:t>
            </a:r>
          </a:p>
          <a:p>
            <a:pPr lvl="1"/>
            <a:r>
              <a:rPr lang="fr-FR" dirty="0"/>
              <a:t>Applique 32 filtres</a:t>
            </a:r>
          </a:p>
          <a:p>
            <a:pPr lvl="1"/>
            <a:r>
              <a:rPr lang="fr-FR" dirty="0"/>
              <a:t>Avec une fenêtre de taille 3x3</a:t>
            </a:r>
          </a:p>
          <a:p>
            <a:pPr lvl="1"/>
            <a:r>
              <a:rPr lang="fr-FR" dirty="0"/>
              <a:t>Et un </a:t>
            </a:r>
            <a:r>
              <a:rPr lang="fr-FR" dirty="0" err="1"/>
              <a:t>stride</a:t>
            </a:r>
            <a:r>
              <a:rPr lang="fr-FR" dirty="0"/>
              <a:t> 1x1</a:t>
            </a:r>
          </a:p>
          <a:p>
            <a:pPr lvl="1"/>
            <a:r>
              <a:rPr lang="fr-FR" dirty="0"/>
              <a:t>Nécessite un </a:t>
            </a:r>
            <a:r>
              <a:rPr lang="fr-FR" dirty="0" err="1"/>
              <a:t>shape</a:t>
            </a:r>
            <a:r>
              <a:rPr lang="fr-FR" dirty="0"/>
              <a:t>(</a:t>
            </a:r>
            <a:r>
              <a:rPr lang="fr-FR" dirty="0" err="1"/>
              <a:t>nbsample,width,length,colordepth</a:t>
            </a:r>
            <a:r>
              <a:rPr lang="fr-FR" dirty="0"/>
              <a:t>)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5593035"/>
            <a:ext cx="1681903" cy="15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95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pic>
        <p:nvPicPr>
          <p:cNvPr id="6146" name="Picture 2" descr="Screen Shot 2016-08-05 at 11.03.00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80728"/>
            <a:ext cx="3285456" cy="53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905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kernel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kernel</a:t>
            </a:r>
            <a:r>
              <a:rPr lang="fr-FR" dirty="0"/>
              <a:t> est la fenêtre de convolution</a:t>
            </a:r>
          </a:p>
          <a:p>
            <a:r>
              <a:rPr lang="fr-FR" dirty="0"/>
              <a:t>Les éléments du </a:t>
            </a:r>
            <a:r>
              <a:rPr lang="fr-FR" dirty="0" err="1"/>
              <a:t>kernel</a:t>
            </a:r>
            <a:r>
              <a:rPr lang="fr-FR" dirty="0"/>
              <a:t> sont les poids du layer</a:t>
            </a:r>
          </a:p>
          <a:p>
            <a:r>
              <a:rPr lang="fr-FR" dirty="0"/>
              <a:t>Par exemple un </a:t>
            </a:r>
            <a:r>
              <a:rPr lang="fr-FR" dirty="0" err="1"/>
              <a:t>kernel</a:t>
            </a:r>
            <a:r>
              <a:rPr lang="fr-FR" dirty="0"/>
              <a:t> 3x3 possède 9 poids</a:t>
            </a:r>
          </a:p>
        </p:txBody>
      </p:sp>
      <p:pic>
        <p:nvPicPr>
          <p:cNvPr id="4" name="Picture 4" descr="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06219"/>
            <a:ext cx="5516678" cy="312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812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model.add</a:t>
            </a:r>
            <a:r>
              <a:rPr lang="fr-FR" dirty="0"/>
              <a:t>(</a:t>
            </a:r>
            <a:r>
              <a:rPr lang="fr-FR" dirty="0" err="1"/>
              <a:t>keras.layers.Activation</a:t>
            </a:r>
            <a:r>
              <a:rPr lang="fr-FR" dirty="0"/>
              <a:t>('relu'))</a:t>
            </a:r>
          </a:p>
          <a:p>
            <a:r>
              <a:rPr lang="fr-FR" dirty="0"/>
              <a:t>L’activation relu sur une matrice fonctionne comme pour un layer normal</a:t>
            </a:r>
          </a:p>
          <a:p>
            <a:pPr lvl="1"/>
            <a:r>
              <a:rPr lang="fr-FR" dirty="0"/>
              <a:t>C’est un filtre passe haut</a:t>
            </a:r>
          </a:p>
        </p:txBody>
      </p:sp>
      <p:pic>
        <p:nvPicPr>
          <p:cNvPr id="5" name="Picture 2" descr="Screen Shot 2016-08-07 at 6.18.19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7" y="3429000"/>
            <a:ext cx="71247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09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concept important du traitement d'image ou de signal est le </a:t>
            </a:r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Le signal d'entrée est découpée en une série de rectangles de n pixels de côté ne se chevauchant pas (</a:t>
            </a:r>
            <a:r>
              <a:rPr lang="fr-FR" dirty="0" err="1"/>
              <a:t>pooling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Chaque rectangle peut être vu comme une tuile</a:t>
            </a:r>
          </a:p>
          <a:p>
            <a:pPr lvl="1"/>
            <a:r>
              <a:rPr lang="fr-FR" dirty="0"/>
              <a:t>Le signal en sortie de tuile est défini en fonction des valeurs prises par les différents pixels de la tuile.</a:t>
            </a:r>
          </a:p>
          <a:p>
            <a:pPr lvl="1"/>
            <a:r>
              <a:rPr lang="fr-FR" dirty="0"/>
              <a:t>Le </a:t>
            </a:r>
            <a:r>
              <a:rPr lang="fr-FR" dirty="0" err="1"/>
              <a:t>Pooling</a:t>
            </a:r>
            <a:r>
              <a:rPr lang="fr-FR" dirty="0"/>
              <a:t> est la méthode utilisée pour la compression des images</a:t>
            </a:r>
          </a:p>
          <a:p>
            <a:pPr lvl="2"/>
            <a:r>
              <a:rPr lang="fr-FR" dirty="0"/>
              <a:t>JPEG</a:t>
            </a:r>
          </a:p>
          <a:p>
            <a:pPr lvl="2"/>
            <a:r>
              <a:rPr lang="fr-FR" dirty="0"/>
              <a:t>Exemple </a:t>
            </a:r>
            <a:r>
              <a:rPr lang="fr-FR" dirty="0" err="1"/>
              <a:t>Pooling</a:t>
            </a:r>
            <a:r>
              <a:rPr lang="fr-FR" dirty="0"/>
              <a:t> Max 2x2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855" y="5162178"/>
            <a:ext cx="3299145" cy="16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7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et </a:t>
            </a:r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 pas confondre Convolution et </a:t>
            </a:r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La fenêtre de convolution glisse avec chevauchement</a:t>
            </a:r>
          </a:p>
          <a:p>
            <a:pPr lvl="1"/>
            <a:r>
              <a:rPr lang="fr-FR" dirty="0"/>
              <a:t>La fenêtre de </a:t>
            </a:r>
            <a:r>
              <a:rPr lang="fr-FR" dirty="0" err="1"/>
              <a:t>pooling</a:t>
            </a:r>
            <a:r>
              <a:rPr lang="fr-FR" dirty="0"/>
              <a:t> glisse sans chevauchement</a:t>
            </a:r>
          </a:p>
          <a:p>
            <a:pPr lvl="1"/>
            <a:r>
              <a:rPr lang="fr-FR" dirty="0"/>
              <a:t>Un </a:t>
            </a:r>
            <a:r>
              <a:rPr lang="fr-FR" dirty="0" err="1"/>
              <a:t>pooling</a:t>
            </a:r>
            <a:r>
              <a:rPr lang="fr-FR" dirty="0"/>
              <a:t> est une convolution où </a:t>
            </a:r>
          </a:p>
          <a:p>
            <a:pPr lvl="2"/>
            <a:r>
              <a:rPr lang="fr-FR" dirty="0" err="1"/>
              <a:t>stride</a:t>
            </a:r>
            <a:r>
              <a:rPr lang="fr-FR" dirty="0"/>
              <a:t> = taille fenêtre</a:t>
            </a:r>
          </a:p>
          <a:p>
            <a:pPr lvl="2"/>
            <a:r>
              <a:rPr lang="fr-FR" dirty="0"/>
              <a:t>En général le filtre est le max de la fenêtre</a:t>
            </a:r>
          </a:p>
        </p:txBody>
      </p:sp>
    </p:spTree>
    <p:extLst>
      <p:ext uri="{BB962C8B-B14F-4D97-AF65-F5344CB8AC3E}">
        <p14:creationId xmlns:p14="http://schemas.microsoft.com/office/powerpoint/2010/main" val="513120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+ Relu + </a:t>
            </a:r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L'enchainement des 3 </a:t>
            </a:r>
            <a:r>
              <a:rPr lang="fr-FR" dirty="0" err="1"/>
              <a:t>layers</a:t>
            </a:r>
            <a:r>
              <a:rPr lang="fr-FR" dirty="0"/>
              <a:t> donnent des bons résultats</a:t>
            </a:r>
          </a:p>
        </p:txBody>
      </p:sp>
      <p:pic>
        <p:nvPicPr>
          <p:cNvPr id="8196" name="Picture 4" descr="Screen Shot 2016-08-07 at 6.11.53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74" y="2852936"/>
            <a:ext cx="71247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925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Réseaux </a:t>
            </a:r>
            <a:r>
              <a:rPr lang="fr-FR" dirty="0" err="1"/>
              <a:t>convolutifs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réseau de neurones </a:t>
            </a:r>
            <a:r>
              <a:rPr lang="fr-FR" dirty="0" err="1"/>
              <a:t>convolutifs</a:t>
            </a:r>
            <a:r>
              <a:rPr lang="fr-FR" dirty="0"/>
              <a:t> (CNN) est un type de réseau de neurones artificiels acycliques</a:t>
            </a:r>
          </a:p>
          <a:p>
            <a:pPr lvl="1"/>
            <a:r>
              <a:rPr lang="fr-FR" dirty="0"/>
              <a:t>Le motif de connexion entre les neurones est inspiré par le cortex visuel des animaux</a:t>
            </a:r>
          </a:p>
          <a:p>
            <a:pPr lvl="1"/>
            <a:r>
              <a:rPr lang="fr-FR" dirty="0"/>
              <a:t>Les neurones de cette région du cerveau sont arrangés de sorte qu'ils correspondent à des régions qui se chevauchent lors du pavage du champ visuel</a:t>
            </a:r>
          </a:p>
          <a:p>
            <a:pPr lvl="1"/>
            <a:r>
              <a:rPr lang="fr-FR" dirty="0"/>
              <a:t>Application de fonctions de convolution</a:t>
            </a:r>
          </a:p>
        </p:txBody>
      </p:sp>
    </p:spTree>
    <p:extLst>
      <p:ext uri="{BB962C8B-B14F-4D97-AF65-F5344CB8AC3E}">
        <p14:creationId xmlns:p14="http://schemas.microsoft.com/office/powerpoint/2010/main" val="4145333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Yann Le </a:t>
            </a:r>
            <a:r>
              <a:rPr lang="fr-FR" dirty="0" err="1"/>
              <a:t>Cun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Co-inventeur de l’apprentissage profond</a:t>
            </a:r>
          </a:p>
          <a:p>
            <a:pPr lvl="1"/>
            <a:r>
              <a:rPr lang="fr-FR" dirty="0"/>
              <a:t>Prix Turing</a:t>
            </a:r>
          </a:p>
          <a:p>
            <a:r>
              <a:rPr lang="fr-FR" dirty="0"/>
              <a:t>Inventeur des CNN</a:t>
            </a:r>
          </a:p>
          <a:p>
            <a:r>
              <a:rPr lang="fr-FR" dirty="0"/>
              <a:t>Facebook</a:t>
            </a:r>
          </a:p>
        </p:txBody>
      </p:sp>
      <p:pic>
        <p:nvPicPr>
          <p:cNvPr id="1026" name="Picture 2" descr="Yann LeCun - 2018 (cropped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04864"/>
            <a:ext cx="3330749" cy="38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61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Convolutional</a:t>
            </a:r>
            <a:r>
              <a:rPr lang="fr-FR" dirty="0"/>
              <a:t> Neural Network</a:t>
            </a:r>
          </a:p>
          <a:p>
            <a:r>
              <a:rPr lang="fr-FR" dirty="0"/>
              <a:t>La forme la plus commune d'une architecture de réseau de neurones </a:t>
            </a:r>
            <a:r>
              <a:rPr lang="fr-FR" dirty="0" err="1"/>
              <a:t>convolutifs</a:t>
            </a:r>
            <a:r>
              <a:rPr lang="fr-FR" dirty="0"/>
              <a:t> empile quelques couches </a:t>
            </a:r>
            <a:r>
              <a:rPr lang="fr-FR" dirty="0" err="1"/>
              <a:t>Conv-ReLU</a:t>
            </a:r>
            <a:r>
              <a:rPr lang="fr-FR" dirty="0"/>
              <a:t>, les suit avec des couches Pool, et répète ce schéma jusqu'à ce que l'entrée soit réduite dans un espace d'une taille suffisamment petite. </a:t>
            </a:r>
          </a:p>
        </p:txBody>
      </p:sp>
      <p:pic>
        <p:nvPicPr>
          <p:cNvPr id="1029" name="Picture 5" descr="https://upload.wikimedia.org/wikipedia/commons/thumb/6/63/Typical_cnn.png/614px-Typical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62" y="4509120"/>
            <a:ext cx="58483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661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réseau profond enchaine les </a:t>
            </a:r>
            <a:r>
              <a:rPr lang="fr-FR" dirty="0" err="1"/>
              <a:t>layers</a:t>
            </a:r>
            <a:endParaRPr lang="fr-FR" dirty="0"/>
          </a:p>
        </p:txBody>
      </p:sp>
      <p:pic>
        <p:nvPicPr>
          <p:cNvPr id="9218" name="Picture 2" descr="Screen Shot 2016-08-08 at 2.26.09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7" y="2636912"/>
            <a:ext cx="71247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018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MNIST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Voici un exemple après une convolution 32, un e normalisation et un relu</a:t>
            </a:r>
          </a:p>
        </p:txBody>
      </p:sp>
      <p:pic>
        <p:nvPicPr>
          <p:cNvPr id="10242" name="Picture 2" descr="Con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85" y="2214634"/>
            <a:ext cx="6336704" cy="449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242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CNN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864726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19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Flatten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Layer de réduction</a:t>
            </a:r>
          </a:p>
          <a:p>
            <a:pPr lvl="1"/>
            <a:r>
              <a:rPr lang="fr-FR" dirty="0"/>
              <a:t>Par exemple transforme un tenseur 2D en un tenseur 1D</a:t>
            </a:r>
          </a:p>
          <a:p>
            <a:pPr lvl="1"/>
            <a:r>
              <a:rPr lang="fr-FR" dirty="0"/>
              <a:t>Par exemple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Fait le lien entre le CNN et le Dense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392" y="3203037"/>
            <a:ext cx="5042289" cy="7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94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ImageDataGenerator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de lire automatiquement des répertoires d’images</a:t>
            </a:r>
          </a:p>
          <a:p>
            <a:pPr lvl="1"/>
            <a:r>
              <a:rPr lang="fr-FR" dirty="0"/>
              <a:t>Chaque dossier représente une catégorie</a:t>
            </a:r>
          </a:p>
          <a:p>
            <a:r>
              <a:rPr lang="fr-FR" dirty="0"/>
              <a:t>Exemple</a:t>
            </a:r>
          </a:p>
          <a:p>
            <a:pPr lvl="1"/>
            <a:r>
              <a:rPr lang="fr-FR" sz="2000" dirty="0" err="1"/>
              <a:t>trainset</a:t>
            </a:r>
            <a:r>
              <a:rPr lang="fr-FR" sz="2000" dirty="0"/>
              <a:t> = </a:t>
            </a:r>
            <a:r>
              <a:rPr lang="fr-FR" sz="2000" dirty="0" err="1"/>
              <a:t>keras.preprocessing.image.ImageDataGenerator</a:t>
            </a:r>
            <a:r>
              <a:rPr lang="fr-FR" sz="2000" dirty="0"/>
              <a:t>(</a:t>
            </a:r>
            <a:r>
              <a:rPr lang="fr-FR" sz="2000" dirty="0" err="1"/>
              <a:t>rescale</a:t>
            </a:r>
            <a:r>
              <a:rPr lang="fr-FR" sz="2000" dirty="0"/>
              <a:t>=1. / 255, </a:t>
            </a:r>
            <a:r>
              <a:rPr lang="fr-FR" sz="2000" dirty="0" err="1"/>
              <a:t>validation_split</a:t>
            </a:r>
            <a:r>
              <a:rPr lang="fr-FR" sz="2000" dirty="0"/>
              <a:t>=0.2)</a:t>
            </a:r>
          </a:p>
          <a:p>
            <a:pPr lvl="1"/>
            <a:r>
              <a:rPr lang="fr-FR" sz="2000" dirty="0" err="1"/>
              <a:t>trainGenerator</a:t>
            </a:r>
            <a:r>
              <a:rPr lang="fr-FR" sz="2000" dirty="0"/>
              <a:t> = </a:t>
            </a:r>
            <a:r>
              <a:rPr lang="fr-FR" sz="2000" dirty="0" err="1"/>
              <a:t>trainset.flow_from_directory</a:t>
            </a:r>
            <a:r>
              <a:rPr lang="fr-FR" sz="2000" dirty="0"/>
              <a:t>(</a:t>
            </a:r>
          </a:p>
          <a:p>
            <a:pPr marL="457200" lvl="1" indent="0">
              <a:buNone/>
            </a:pPr>
            <a:r>
              <a:rPr lang="fr-FR" sz="2000" dirty="0"/>
              <a:t>            'data/</a:t>
            </a:r>
            <a:r>
              <a:rPr lang="fr-FR" sz="2000" dirty="0" err="1"/>
              <a:t>dogsvscats</a:t>
            </a:r>
            <a:r>
              <a:rPr lang="fr-FR" sz="2000" dirty="0"/>
              <a:t>/train',</a:t>
            </a:r>
          </a:p>
          <a:p>
            <a:pPr marL="457200" lvl="1" indent="0">
              <a:buNone/>
            </a:pPr>
            <a:r>
              <a:rPr lang="fr-FR" sz="2000" dirty="0"/>
              <a:t>            </a:t>
            </a:r>
            <a:r>
              <a:rPr lang="fr-FR" sz="2000" dirty="0" err="1"/>
              <a:t>target_size</a:t>
            </a:r>
            <a:r>
              <a:rPr lang="fr-FR" sz="2000" dirty="0"/>
              <a:t>=(150, 150),</a:t>
            </a:r>
          </a:p>
          <a:p>
            <a:pPr marL="457200" lvl="1" indent="0">
              <a:buNone/>
            </a:pPr>
            <a:r>
              <a:rPr lang="fr-FR" sz="2000" dirty="0"/>
              <a:t>            </a:t>
            </a:r>
            <a:r>
              <a:rPr lang="fr-FR" sz="2000" dirty="0" err="1"/>
              <a:t>subset</a:t>
            </a:r>
            <a:r>
              <a:rPr lang="fr-FR" sz="2000" dirty="0"/>
              <a:t> = 'training',</a:t>
            </a:r>
          </a:p>
          <a:p>
            <a:pPr marL="457200" lvl="1" indent="0">
              <a:buNone/>
            </a:pPr>
            <a:r>
              <a:rPr lang="fr-FR" sz="2000" dirty="0"/>
              <a:t>            </a:t>
            </a:r>
            <a:r>
              <a:rPr lang="fr-FR" sz="2000" dirty="0" err="1"/>
              <a:t>class_mode</a:t>
            </a:r>
            <a:r>
              <a:rPr lang="fr-FR" sz="2000" dirty="0"/>
              <a:t>="</a:t>
            </a:r>
            <a:r>
              <a:rPr lang="fr-FR" sz="2000" dirty="0" err="1"/>
              <a:t>binary</a:t>
            </a:r>
            <a:r>
              <a:rPr lang="fr-FR" sz="2000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281191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Augmenter le jeux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Plus un réseau est profond plus il lui faut des données</a:t>
            </a:r>
          </a:p>
          <a:p>
            <a:pPr lvl="1"/>
            <a:r>
              <a:rPr lang="fr-FR" dirty="0"/>
              <a:t>Il suffit d'augmenter artificiellement le jeu de données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 err="1"/>
              <a:t>Keras</a:t>
            </a:r>
            <a:r>
              <a:rPr lang="fr-FR" dirty="0"/>
              <a:t> possède la classe </a:t>
            </a:r>
            <a:r>
              <a:rPr lang="fr-FR" dirty="0" err="1"/>
              <a:t>ImageDataGenerator</a:t>
            </a:r>
            <a:r>
              <a:rPr lang="fr-FR" dirty="0"/>
              <a:t> pour effectuer </a:t>
            </a:r>
            <a:r>
              <a:rPr lang="fr-FR" dirty="0" err="1"/>
              <a:t>celà</a:t>
            </a:r>
            <a:endParaRPr lang="fr-FR" dirty="0"/>
          </a:p>
        </p:txBody>
      </p:sp>
      <p:pic>
        <p:nvPicPr>
          <p:cNvPr id="3074" name="Picture 2" descr="https://s3-ap-south-1.amazonaws.com/av-blog-media/wp-content/uploads/2018/04/Screen-Shot-2018-04-04-at-12.14.45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599122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53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CB354D-186E-43C0-A981-9660725B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image_dataset_from_directory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B394A8-B953-4A2A-8B0D-471FBD265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image_dataset_from_directory</a:t>
            </a:r>
            <a:r>
              <a:rPr lang="fr-FR" dirty="0"/>
              <a:t> peut remplacer </a:t>
            </a:r>
            <a:r>
              <a:rPr lang="fr-FR" dirty="0" err="1"/>
              <a:t>ImageDataGenerator</a:t>
            </a:r>
            <a:r>
              <a:rPr lang="fr-FR" dirty="0"/>
              <a:t> depuis TF 2.3</a:t>
            </a:r>
          </a:p>
          <a:p>
            <a:pPr lvl="1"/>
            <a:r>
              <a:rPr lang="fr-FR" dirty="0"/>
              <a:t>Possibilité de cache</a:t>
            </a:r>
          </a:p>
          <a:p>
            <a:pPr lvl="1"/>
            <a:r>
              <a:rPr lang="fr-FR" dirty="0"/>
              <a:t>Doit s'utiliser avec un layer de </a:t>
            </a:r>
            <a:r>
              <a:rPr lang="fr-FR" dirty="0" err="1"/>
              <a:t>rescale</a:t>
            </a:r>
            <a:endParaRPr lang="fr-FR" dirty="0"/>
          </a:p>
          <a:p>
            <a:pPr lvl="1"/>
            <a:r>
              <a:rPr lang="fr-FR" dirty="0"/>
              <a:t>N'effectue pas d'augmentation</a:t>
            </a:r>
          </a:p>
          <a:p>
            <a:pPr lvl="1"/>
            <a:r>
              <a:rPr lang="fr-FR"/>
              <a:t>Assez complexe</a:t>
            </a:r>
            <a:endParaRPr lang="fr-FR" dirty="0"/>
          </a:p>
          <a:p>
            <a:pPr lvl="1"/>
            <a:r>
              <a:rPr lang="fr-FR" dirty="0"/>
              <a:t>Exemple : https://www.tensorflow.org/tutorials/load_data/images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1652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Normalisation </a:t>
            </a:r>
            <a:r>
              <a:rPr lang="fr-FR" dirty="0" err="1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Batch_normalization</a:t>
            </a:r>
            <a:r>
              <a:rPr lang="fr-FR" dirty="0"/>
              <a:t> applique une normalisation des inputs d'un layer</a:t>
            </a:r>
          </a:p>
          <a:p>
            <a:pPr lvl="1"/>
            <a:r>
              <a:rPr lang="fr-FR" dirty="0" err="1"/>
              <a:t>keras.backend.batch_normalization</a:t>
            </a:r>
            <a:r>
              <a:rPr lang="fr-FR" dirty="0"/>
              <a:t>(x, </a:t>
            </a:r>
            <a:r>
              <a:rPr lang="fr-FR" dirty="0" err="1"/>
              <a:t>mean</a:t>
            </a:r>
            <a:r>
              <a:rPr lang="fr-FR" dirty="0"/>
              <a:t>, var, beta, gamma, axis=-1, epsilon=0.001)</a:t>
            </a:r>
          </a:p>
          <a:p>
            <a:pPr lvl="1"/>
            <a:r>
              <a:rPr lang="fr-FR" dirty="0"/>
              <a:t>Retourne</a:t>
            </a:r>
          </a:p>
          <a:p>
            <a:pPr lvl="1"/>
            <a:r>
              <a:rPr lang="sv-SE" dirty="0"/>
              <a:t>output = (x - mean) / sqrt(var + epsilon) * gamma + beta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9229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Cropping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Cropping2d permet de </a:t>
            </a:r>
            <a:r>
              <a:rPr lang="fr-FR" dirty="0" err="1"/>
              <a:t>cropper</a:t>
            </a:r>
            <a:r>
              <a:rPr lang="fr-FR" dirty="0"/>
              <a:t> (recadrer une matrice)</a:t>
            </a:r>
          </a:p>
          <a:p>
            <a:pPr lvl="1"/>
            <a:r>
              <a:rPr lang="fr-FR" dirty="0"/>
              <a:t>Diminue la taille de la matrice</a:t>
            </a:r>
          </a:p>
          <a:p>
            <a:pPr lvl="1"/>
            <a:r>
              <a:rPr lang="fr-FR" dirty="0"/>
              <a:t>Inverse de </a:t>
            </a:r>
            <a:r>
              <a:rPr lang="fr-FR" dirty="0" err="1"/>
              <a:t>ZeroPadding</a:t>
            </a:r>
            <a:endParaRPr lang="fr-FR" dirty="0"/>
          </a:p>
          <a:p>
            <a:pPr lvl="1"/>
            <a:r>
              <a:rPr lang="fr-FR" dirty="0"/>
              <a:t>keras.layers.Cropping2D(</a:t>
            </a:r>
            <a:r>
              <a:rPr lang="fr-FR" dirty="0" err="1"/>
              <a:t>cropping</a:t>
            </a:r>
            <a:r>
              <a:rPr lang="fr-FR" dirty="0"/>
              <a:t>=((0, 0), (0, 0)), </a:t>
            </a:r>
            <a:r>
              <a:rPr lang="fr-FR" dirty="0" err="1"/>
              <a:t>data_format</a:t>
            </a:r>
            <a:r>
              <a:rPr lang="fr-FR" dirty="0"/>
              <a:t>=None)</a:t>
            </a:r>
          </a:p>
          <a:p>
            <a:pPr lvl="1"/>
            <a:r>
              <a:rPr lang="fr-FR" dirty="0"/>
              <a:t>Les 2 </a:t>
            </a:r>
            <a:r>
              <a:rPr lang="fr-FR" dirty="0" err="1"/>
              <a:t>tuples</a:t>
            </a:r>
            <a:r>
              <a:rPr lang="fr-FR" dirty="0"/>
              <a:t> sont ((</a:t>
            </a:r>
            <a:r>
              <a:rPr lang="fr-FR" dirty="0" err="1"/>
              <a:t>top_crop</a:t>
            </a:r>
            <a:r>
              <a:rPr lang="fr-FR" dirty="0"/>
              <a:t>, </a:t>
            </a:r>
            <a:r>
              <a:rPr lang="fr-FR" dirty="0" err="1"/>
              <a:t>bottom_crop</a:t>
            </a:r>
            <a:r>
              <a:rPr lang="fr-FR" dirty="0"/>
              <a:t>), (</a:t>
            </a:r>
            <a:r>
              <a:rPr lang="fr-FR" dirty="0" err="1"/>
              <a:t>left_crop</a:t>
            </a:r>
            <a:r>
              <a:rPr lang="fr-FR" dirty="0"/>
              <a:t>, </a:t>
            </a:r>
            <a:r>
              <a:rPr lang="fr-FR" dirty="0" err="1"/>
              <a:t>right_crop</a:t>
            </a:r>
            <a:r>
              <a:rPr lang="fr-FR" dirty="0"/>
              <a:t>))</a:t>
            </a:r>
          </a:p>
          <a:p>
            <a:r>
              <a:rPr lang="fr-FR" dirty="0"/>
              <a:t>Un </a:t>
            </a:r>
            <a:r>
              <a:rPr lang="fr-FR" dirty="0" err="1"/>
              <a:t>cropping</a:t>
            </a:r>
            <a:r>
              <a:rPr lang="fr-FR" dirty="0"/>
              <a:t> automatique nécessite un réseau neuronal à part entière</a:t>
            </a:r>
          </a:p>
          <a:p>
            <a:pPr lvl="1"/>
            <a:r>
              <a:rPr lang="fr-FR" dirty="0"/>
              <a:t>Voir SVHN </a:t>
            </a:r>
            <a:r>
              <a:rPr lang="fr-FR" dirty="0" err="1"/>
              <a:t>autocrop</a:t>
            </a:r>
            <a:r>
              <a:rPr lang="fr-FR" dirty="0"/>
              <a:t>                             =&gt;</a:t>
            </a:r>
          </a:p>
        </p:txBody>
      </p:sp>
      <p:pic>
        <p:nvPicPr>
          <p:cNvPr id="6146" name="Picture 2" descr="http://ufldl.stanford.edu/housenumbers/examples_n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89" y="5301208"/>
            <a:ext cx="1512168" cy="10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ufldl.stanford.edu/housenumbers/32x32e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5287521"/>
            <a:ext cx="2339752" cy="233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180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Convulational</a:t>
            </a:r>
            <a:r>
              <a:rPr lang="fr-FR" dirty="0"/>
              <a:t> Neural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neuronaux par convolution sont des MLP avec de filtres </a:t>
            </a:r>
            <a:r>
              <a:rPr lang="fr-FR" dirty="0" err="1"/>
              <a:t>convolutifs</a:t>
            </a:r>
            <a:endParaRPr lang="fr-FR" dirty="0"/>
          </a:p>
          <a:p>
            <a:pPr lvl="1"/>
            <a:r>
              <a:rPr lang="fr-FR" dirty="0" err="1"/>
              <a:t>Convulational</a:t>
            </a:r>
            <a:r>
              <a:rPr lang="fr-FR" dirty="0"/>
              <a:t> Neural Network – CNN</a:t>
            </a:r>
          </a:p>
          <a:p>
            <a:r>
              <a:rPr lang="fr-FR" dirty="0"/>
              <a:t>S’ajoute par-dessus un MLP</a:t>
            </a:r>
          </a:p>
          <a:p>
            <a:r>
              <a:rPr lang="fr-FR" dirty="0"/>
              <a:t>Remplace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Par  </a:t>
            </a:r>
          </a:p>
        </p:txBody>
      </p:sp>
      <p:pic>
        <p:nvPicPr>
          <p:cNvPr id="4" name="Picture 2" descr="https://dpzbhybb2pdcj.cloudfront.net/allaire/Figures/01fig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500" y="3308289"/>
            <a:ext cx="3091663" cy="12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dpzbhybb2pdcj.cloudfront.net/allaire/Figures/01fig06_a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41" y="4802606"/>
            <a:ext cx="3420380" cy="190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024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735EF-00C0-4146-A5DD-CF796682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75BE5C-1ECB-4209-B838-37445CAD7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Très utile dans le traitement de signal</a:t>
            </a:r>
          </a:p>
          <a:p>
            <a:pPr lvl="1"/>
            <a:r>
              <a:rPr lang="fr-FR" dirty="0"/>
              <a:t>Image</a:t>
            </a:r>
          </a:p>
          <a:p>
            <a:pPr lvl="1"/>
            <a:r>
              <a:rPr lang="fr-FR" dirty="0"/>
              <a:t>Son</a:t>
            </a:r>
          </a:p>
          <a:p>
            <a:pPr lvl="1"/>
            <a:r>
              <a:rPr lang="fr-FR" dirty="0"/>
              <a:t>Electromagnétisme</a:t>
            </a:r>
          </a:p>
          <a:p>
            <a:pPr lvl="1"/>
            <a:r>
              <a:rPr lang="fr-FR" dirty="0"/>
              <a:t>Données corrélées comme des multiples capteurs de températures dans un </a:t>
            </a:r>
            <a:r>
              <a:rPr lang="fr-FR" dirty="0" err="1"/>
              <a:t>batiment</a:t>
            </a:r>
            <a:endParaRPr lang="fr-FR" dirty="0"/>
          </a:p>
          <a:p>
            <a:pPr lvl="1"/>
            <a:r>
              <a:rPr lang="fr-FR" dirty="0"/>
              <a:t>Peu utile pour les </a:t>
            </a:r>
            <a:r>
              <a:rPr lang="fr-FR"/>
              <a:t>DATA décorrélées</a:t>
            </a:r>
          </a:p>
        </p:txBody>
      </p:sp>
    </p:spTree>
    <p:extLst>
      <p:ext uri="{BB962C8B-B14F-4D97-AF65-F5344CB8AC3E}">
        <p14:creationId xmlns:p14="http://schemas.microsoft.com/office/powerpoint/2010/main" val="318497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82" y="1556792"/>
            <a:ext cx="704078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17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Learning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Réseau profond</a:t>
            </a:r>
          </a:p>
          <a:p>
            <a:pPr lvl="1"/>
            <a:r>
              <a:rPr lang="fr-FR" dirty="0"/>
              <a:t>De nombreuses couches</a:t>
            </a:r>
          </a:p>
          <a:p>
            <a:r>
              <a:rPr lang="fr-FR" dirty="0"/>
              <a:t>En </a:t>
            </a:r>
            <a:r>
              <a:rPr lang="fr-FR" dirty="0" err="1"/>
              <a:t>Deep</a:t>
            </a:r>
            <a:r>
              <a:rPr lang="fr-FR" dirty="0"/>
              <a:t> Learning il existe des techniques avancées</a:t>
            </a:r>
          </a:p>
          <a:p>
            <a:pPr lvl="1"/>
            <a:r>
              <a:rPr lang="fr-FR" dirty="0"/>
              <a:t>Permettent de réduire les inputs</a:t>
            </a:r>
          </a:p>
          <a:p>
            <a:pPr lvl="1"/>
            <a:r>
              <a:rPr lang="fr-FR" dirty="0"/>
              <a:t>Permettent d'avoir un réseau très profond</a:t>
            </a:r>
          </a:p>
          <a:p>
            <a:pPr lvl="1"/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Convolutions</a:t>
            </a:r>
          </a:p>
          <a:p>
            <a:pPr lvl="1"/>
            <a:r>
              <a:rPr lang="fr-FR" dirty="0"/>
              <a:t>Régularisations</a:t>
            </a:r>
          </a:p>
          <a:p>
            <a:pPr lvl="1"/>
            <a:r>
              <a:rPr lang="fr-FR" dirty="0" err="1"/>
              <a:t>Hyperparamètres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8840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but d’un réseau profond CNN est d’extraire automatiquement les </a:t>
            </a:r>
            <a:r>
              <a:rPr lang="fr-FR" dirty="0" err="1"/>
              <a:t>features</a:t>
            </a:r>
            <a:r>
              <a:rPr lang="fr-FR" dirty="0"/>
              <a:t> d’un jeux de données complexe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29000"/>
            <a:ext cx="1428750" cy="1419225"/>
          </a:xfrm>
          <a:prstGeom prst="rect">
            <a:avLst/>
          </a:prstGeo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87824" y="2700048"/>
            <a:ext cx="5657356" cy="287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814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Définition</a:t>
            </a:r>
          </a:p>
          <a:p>
            <a:pPr lvl="1"/>
            <a:r>
              <a:rPr lang="fr-FR" dirty="0"/>
              <a:t>Le produit de convolution est un opérateur bilinéaire et un produit commutatif, généralement noté *, qui, à deux fonctions f et g sur un même domaine infini, fait correspondre une autre fonction « f ∗ g » sur ce domaine, qui en tout point de celui-ci est égale à l'intégrale sur l'entièreté du domaine d'une des deux fonctions autour de ce point, pondérée par l'autre fonction autour de l'origine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sz="1800" dirty="0"/>
              <a:t>Convolution d'une fonction porte par elle-même</a:t>
            </a:r>
          </a:p>
        </p:txBody>
      </p:sp>
      <p:pic>
        <p:nvPicPr>
          <p:cNvPr id="1026" name="Picture 2" descr="https://upload.wikimedia.org/wikipedia/commons/c/c6/Convolucion_Funcion_Pi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597" y="4539299"/>
            <a:ext cx="37338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397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produit de convolution généralise l'idée de moyenne glissante et est la représentation mathématique de la notion de filtre linéaire</a:t>
            </a:r>
          </a:p>
          <a:p>
            <a:pPr lvl="1"/>
            <a:r>
              <a:rPr lang="fr-FR" dirty="0"/>
              <a:t>Il s'applique aussi bien à des données temporelles (en traitement du signal par exemple) qu'à des données spatiales (en traitement d'image)</a:t>
            </a:r>
          </a:p>
          <a:p>
            <a:pPr lvl="1"/>
            <a:r>
              <a:rPr lang="fr-FR" dirty="0"/>
              <a:t>Exemple Moyenne Mobile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365414"/>
            <a:ext cx="4968552" cy="249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54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convolution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Soit la matrice</a:t>
            </a:r>
          </a:p>
          <a:p>
            <a:r>
              <a:rPr lang="fr-FR" dirty="0"/>
              <a:t>Soit la fenêtre</a:t>
            </a:r>
          </a:p>
          <a:p>
            <a:endParaRPr lang="fr-FR" dirty="0"/>
          </a:p>
          <a:p>
            <a:r>
              <a:rPr lang="fr-FR" dirty="0"/>
              <a:t>La convolution donne </a:t>
            </a:r>
          </a:p>
        </p:txBody>
      </p:sp>
      <p:pic>
        <p:nvPicPr>
          <p:cNvPr id="5122" name="Picture 2" descr="Screen Shot 2016-07-24 at 11.25.13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984455"/>
            <a:ext cx="12096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 Shot 2016-07-24 at 11.25.24 P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2208114"/>
            <a:ext cx="7048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nvolution_schematic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383" y="3697312"/>
            <a:ext cx="255270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227355"/>
      </p:ext>
    </p:extLst>
  </p:cSld>
  <p:clrMapOvr>
    <a:masterClrMapping/>
  </p:clrMapOvr>
</p:sld>
</file>

<file path=ppt/theme/theme1.xml><?xml version="1.0" encoding="utf-8"?>
<a:theme xmlns:a="http://schemas.openxmlformats.org/drawingml/2006/main" name="cvc">
  <a:themeElements>
    <a:clrScheme name="cv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v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v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17422</TotalTime>
  <Words>1082</Words>
  <Application>Microsoft Office PowerPoint</Application>
  <PresentationFormat>Affichage à l'écran (4:3)</PresentationFormat>
  <Paragraphs>165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4" baseType="lpstr">
      <vt:lpstr>Arial</vt:lpstr>
      <vt:lpstr>Monotype Sorts</vt:lpstr>
      <vt:lpstr>Times New Roman</vt:lpstr>
      <vt:lpstr>cvc</vt:lpstr>
      <vt:lpstr>Présentation PowerPoint</vt:lpstr>
      <vt:lpstr>Yann Le Cun</vt:lpstr>
      <vt:lpstr>Convulational Neural Network</vt:lpstr>
      <vt:lpstr>ML vs DL</vt:lpstr>
      <vt:lpstr>Deep Learning</vt:lpstr>
      <vt:lpstr>But</vt:lpstr>
      <vt:lpstr>Convolution</vt:lpstr>
      <vt:lpstr>Convolution</vt:lpstr>
      <vt:lpstr>Exemple de convolution</vt:lpstr>
      <vt:lpstr>Convolution 2d et Hyperparamètres</vt:lpstr>
      <vt:lpstr>Convolution Keras</vt:lpstr>
      <vt:lpstr>Conv1d, Conv2d, Conv3d</vt:lpstr>
      <vt:lpstr>Exemple</vt:lpstr>
      <vt:lpstr>Le kernel</vt:lpstr>
      <vt:lpstr>Relu</vt:lpstr>
      <vt:lpstr>Pooling</vt:lpstr>
      <vt:lpstr>Convolution et Pooling</vt:lpstr>
      <vt:lpstr>CNN + Relu + Pooling</vt:lpstr>
      <vt:lpstr>Réseaux convolutifs</vt:lpstr>
      <vt:lpstr>CNN</vt:lpstr>
      <vt:lpstr>Deep Network</vt:lpstr>
      <vt:lpstr>MNIST</vt:lpstr>
      <vt:lpstr>Exemple CNN</vt:lpstr>
      <vt:lpstr>Flatten</vt:lpstr>
      <vt:lpstr>ImageDataGenerator</vt:lpstr>
      <vt:lpstr>Augmenter le jeux de données</vt:lpstr>
      <vt:lpstr>image_dataset_from_directory</vt:lpstr>
      <vt:lpstr>Normalisation Keras</vt:lpstr>
      <vt:lpstr>Cropping</vt:lpstr>
      <vt:lpstr>Utilité</vt:lpstr>
    </vt:vector>
  </TitlesOfParts>
  <Company>jkhjkjkh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jhkhkhkj</dc:creator>
  <cp:lastModifiedBy>Cyril Vincent</cp:lastModifiedBy>
  <cp:revision>543</cp:revision>
  <dcterms:created xsi:type="dcterms:W3CDTF">2000-04-10T19:33:12Z</dcterms:created>
  <dcterms:modified xsi:type="dcterms:W3CDTF">2020-08-27T21:08:07Z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0.1</vt:lpwstr>
  </property>
</Properties>
</file>